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3" r:id="rId8"/>
    <p:sldId id="264" r:id="rId9"/>
    <p:sldId id="265"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DCFCAE-E4FF-46C2-838B-EB26DF0C042F}" type="doc">
      <dgm:prSet loTypeId="urn:microsoft.com/office/officeart/2005/8/layout/vList2" loCatId="convert" qsTypeId="urn:microsoft.com/office/officeart/2005/8/quickstyle/simple1" qsCatId="simple" csTypeId="urn:microsoft.com/office/officeart/2005/8/colors/accent1_2" csCatId="accent1" phldr="1"/>
      <dgm:spPr/>
      <dgm:t>
        <a:bodyPr/>
        <a:lstStyle/>
        <a:p>
          <a:endParaRPr lang="en-US"/>
        </a:p>
      </dgm:t>
    </dgm:pt>
    <dgm:pt modelId="{44BA9E34-A58E-4474-80ED-FE1D4C53A975}">
      <dgm:prSet phldrT="[Text]" phldr="0"/>
      <dgm:spPr/>
      <dgm:t>
        <a:bodyPr/>
        <a:lstStyle/>
        <a:p>
          <a:r>
            <a:rPr lang="en-US" dirty="0"/>
            <a:t>Hi , I am your Smart Assistant.</a:t>
          </a:r>
        </a:p>
      </dgm:t>
    </dgm:pt>
    <dgm:pt modelId="{1A70E0AF-B7D4-4747-BB7A-1061DBA0132A}" type="parTrans" cxnId="{AFE1FB43-EFD5-4A20-8EDF-702C5EE90DFF}">
      <dgm:prSet/>
      <dgm:spPr/>
      <dgm:t>
        <a:bodyPr/>
        <a:lstStyle/>
        <a:p>
          <a:endParaRPr lang="en-US"/>
        </a:p>
      </dgm:t>
    </dgm:pt>
    <dgm:pt modelId="{7A046E6C-BFBE-44BC-848A-80321C460959}" type="sibTrans" cxnId="{AFE1FB43-EFD5-4A20-8EDF-702C5EE90DFF}">
      <dgm:prSet/>
      <dgm:spPr/>
      <dgm:t>
        <a:bodyPr/>
        <a:lstStyle/>
        <a:p>
          <a:endParaRPr lang="en-US"/>
        </a:p>
      </dgm:t>
    </dgm:pt>
    <dgm:pt modelId="{44A589C5-8482-4501-B9F9-DD5ADF5FAFA5}">
      <dgm:prSet phldrT="[Text]" phldr="0"/>
      <dgm:spPr/>
      <dgm:t>
        <a:bodyPr/>
        <a:lstStyle/>
        <a:p>
          <a:r>
            <a:rPr lang="en-US" dirty="0"/>
            <a:t>Hello</a:t>
          </a:r>
        </a:p>
      </dgm:t>
    </dgm:pt>
    <dgm:pt modelId="{EA85166A-6748-4E51-8CD6-1F08F8B545E1}" type="parTrans" cxnId="{FA342861-A3A9-4E4A-BA25-675D36E5C779}">
      <dgm:prSet/>
      <dgm:spPr/>
      <dgm:t>
        <a:bodyPr/>
        <a:lstStyle/>
        <a:p>
          <a:endParaRPr lang="en-US"/>
        </a:p>
      </dgm:t>
    </dgm:pt>
    <dgm:pt modelId="{0398EC20-874F-496E-AFD8-9BD2E7E2930E}" type="sibTrans" cxnId="{FA342861-A3A9-4E4A-BA25-675D36E5C779}">
      <dgm:prSet/>
      <dgm:spPr/>
      <dgm:t>
        <a:bodyPr/>
        <a:lstStyle/>
        <a:p>
          <a:endParaRPr lang="en-US"/>
        </a:p>
      </dgm:t>
    </dgm:pt>
    <dgm:pt modelId="{3719A53C-9A3F-4FAF-9072-CC3E4E00CC36}">
      <dgm:prSet phldrT="[Text]" phldr="0"/>
      <dgm:spPr/>
      <dgm:t>
        <a:bodyPr/>
        <a:lstStyle/>
        <a:p>
          <a:r>
            <a:rPr lang="en-US" dirty="0"/>
            <a:t>How can I help you ?</a:t>
          </a:r>
        </a:p>
      </dgm:t>
    </dgm:pt>
    <dgm:pt modelId="{A3BD4A90-DD33-4750-AA18-0729787912C1}" type="parTrans" cxnId="{45352DB8-943B-43E3-8BF2-D02F02D9CB31}">
      <dgm:prSet/>
      <dgm:spPr/>
      <dgm:t>
        <a:bodyPr/>
        <a:lstStyle/>
        <a:p>
          <a:endParaRPr lang="en-US"/>
        </a:p>
      </dgm:t>
    </dgm:pt>
    <dgm:pt modelId="{3D73F9CC-8338-404B-A9EA-76454DA2DF6C}" type="sibTrans" cxnId="{45352DB8-943B-43E3-8BF2-D02F02D9CB31}">
      <dgm:prSet/>
      <dgm:spPr/>
      <dgm:t>
        <a:bodyPr/>
        <a:lstStyle/>
        <a:p>
          <a:endParaRPr lang="en-US"/>
        </a:p>
      </dgm:t>
    </dgm:pt>
    <dgm:pt modelId="{CBD393D7-59CF-40CE-8AEC-CD87708F91DA}">
      <dgm:prSet phldrT="[Text]" phldr="0"/>
      <dgm:spPr/>
      <dgm:t>
        <a:bodyPr/>
        <a:lstStyle/>
        <a:p>
          <a:r>
            <a:rPr lang="en-US" dirty="0"/>
            <a:t>Open/Do …….. </a:t>
          </a:r>
        </a:p>
      </dgm:t>
    </dgm:pt>
    <dgm:pt modelId="{687746C7-50DD-4E1E-9A25-B825F0ABDC7B}" type="parTrans" cxnId="{1BFCC9B2-0B04-4341-89B2-2CA2F23517BE}">
      <dgm:prSet/>
      <dgm:spPr/>
      <dgm:t>
        <a:bodyPr/>
        <a:lstStyle/>
        <a:p>
          <a:endParaRPr lang="en-US"/>
        </a:p>
      </dgm:t>
    </dgm:pt>
    <dgm:pt modelId="{736F15DF-5301-4A25-88BA-A1377CC2BA8F}" type="sibTrans" cxnId="{1BFCC9B2-0B04-4341-89B2-2CA2F23517BE}">
      <dgm:prSet/>
      <dgm:spPr/>
      <dgm:t>
        <a:bodyPr/>
        <a:lstStyle/>
        <a:p>
          <a:endParaRPr lang="en-US"/>
        </a:p>
      </dgm:t>
    </dgm:pt>
    <dgm:pt modelId="{F40F8737-FAA2-4788-B3C0-47E7F897705A}" type="pres">
      <dgm:prSet presAssocID="{67DCFCAE-E4FF-46C2-838B-EB26DF0C042F}" presName="linear" presStyleCnt="0">
        <dgm:presLayoutVars>
          <dgm:animLvl val="lvl"/>
          <dgm:resizeHandles val="exact"/>
        </dgm:presLayoutVars>
      </dgm:prSet>
      <dgm:spPr/>
    </dgm:pt>
    <dgm:pt modelId="{B2527642-6B9D-4C8C-A0E1-446D23E46550}" type="pres">
      <dgm:prSet presAssocID="{44BA9E34-A58E-4474-80ED-FE1D4C53A975}" presName="parentText" presStyleLbl="node1" presStyleIdx="0" presStyleCnt="2">
        <dgm:presLayoutVars>
          <dgm:chMax val="0"/>
          <dgm:bulletEnabled val="1"/>
        </dgm:presLayoutVars>
      </dgm:prSet>
      <dgm:spPr/>
    </dgm:pt>
    <dgm:pt modelId="{5111582C-C1E0-4742-A9B0-3239B2A801E4}" type="pres">
      <dgm:prSet presAssocID="{44BA9E34-A58E-4474-80ED-FE1D4C53A975}" presName="childText" presStyleLbl="revTx" presStyleIdx="0" presStyleCnt="2">
        <dgm:presLayoutVars>
          <dgm:bulletEnabled val="1"/>
        </dgm:presLayoutVars>
      </dgm:prSet>
      <dgm:spPr/>
    </dgm:pt>
    <dgm:pt modelId="{7D26A0E3-652F-4DF6-A189-FBB13B5FFE46}" type="pres">
      <dgm:prSet presAssocID="{3719A53C-9A3F-4FAF-9072-CC3E4E00CC36}" presName="parentText" presStyleLbl="node1" presStyleIdx="1" presStyleCnt="2">
        <dgm:presLayoutVars>
          <dgm:chMax val="0"/>
          <dgm:bulletEnabled val="1"/>
        </dgm:presLayoutVars>
      </dgm:prSet>
      <dgm:spPr/>
    </dgm:pt>
    <dgm:pt modelId="{594678F7-952A-4509-9A96-8C45EFB43CD7}" type="pres">
      <dgm:prSet presAssocID="{3719A53C-9A3F-4FAF-9072-CC3E4E00CC36}" presName="childText" presStyleLbl="revTx" presStyleIdx="1" presStyleCnt="2">
        <dgm:presLayoutVars>
          <dgm:bulletEnabled val="1"/>
        </dgm:presLayoutVars>
      </dgm:prSet>
      <dgm:spPr/>
    </dgm:pt>
  </dgm:ptLst>
  <dgm:cxnLst>
    <dgm:cxn modelId="{EBEE1020-ABD6-415E-B692-022D701A81D6}" type="presOf" srcId="{67DCFCAE-E4FF-46C2-838B-EB26DF0C042F}" destId="{F40F8737-FAA2-4788-B3C0-47E7F897705A}" srcOrd="0" destOrd="0" presId="urn:microsoft.com/office/officeart/2005/8/layout/vList2"/>
    <dgm:cxn modelId="{FA342861-A3A9-4E4A-BA25-675D36E5C779}" srcId="{44BA9E34-A58E-4474-80ED-FE1D4C53A975}" destId="{44A589C5-8482-4501-B9F9-DD5ADF5FAFA5}" srcOrd="0" destOrd="0" parTransId="{EA85166A-6748-4E51-8CD6-1F08F8B545E1}" sibTransId="{0398EC20-874F-496E-AFD8-9BD2E7E2930E}"/>
    <dgm:cxn modelId="{AFE1FB43-EFD5-4A20-8EDF-702C5EE90DFF}" srcId="{67DCFCAE-E4FF-46C2-838B-EB26DF0C042F}" destId="{44BA9E34-A58E-4474-80ED-FE1D4C53A975}" srcOrd="0" destOrd="0" parTransId="{1A70E0AF-B7D4-4747-BB7A-1061DBA0132A}" sibTransId="{7A046E6C-BFBE-44BC-848A-80321C460959}"/>
    <dgm:cxn modelId="{4400957C-6362-4A55-8BC4-1E84430B5603}" type="presOf" srcId="{44A589C5-8482-4501-B9F9-DD5ADF5FAFA5}" destId="{5111582C-C1E0-4742-A9B0-3239B2A801E4}" srcOrd="0" destOrd="0" presId="urn:microsoft.com/office/officeart/2005/8/layout/vList2"/>
    <dgm:cxn modelId="{584A009D-80F6-4BD0-9F38-24B1E23F414B}" type="presOf" srcId="{44BA9E34-A58E-4474-80ED-FE1D4C53A975}" destId="{B2527642-6B9D-4C8C-A0E1-446D23E46550}" srcOrd="0" destOrd="0" presId="urn:microsoft.com/office/officeart/2005/8/layout/vList2"/>
    <dgm:cxn modelId="{1BFCC9B2-0B04-4341-89B2-2CA2F23517BE}" srcId="{3719A53C-9A3F-4FAF-9072-CC3E4E00CC36}" destId="{CBD393D7-59CF-40CE-8AEC-CD87708F91DA}" srcOrd="0" destOrd="0" parTransId="{687746C7-50DD-4E1E-9A25-B825F0ABDC7B}" sibTransId="{736F15DF-5301-4A25-88BA-A1377CC2BA8F}"/>
    <dgm:cxn modelId="{45352DB8-943B-43E3-8BF2-D02F02D9CB31}" srcId="{67DCFCAE-E4FF-46C2-838B-EB26DF0C042F}" destId="{3719A53C-9A3F-4FAF-9072-CC3E4E00CC36}" srcOrd="1" destOrd="0" parTransId="{A3BD4A90-DD33-4750-AA18-0729787912C1}" sibTransId="{3D73F9CC-8338-404B-A9EA-76454DA2DF6C}"/>
    <dgm:cxn modelId="{1291AEE4-D665-4C2D-A4DC-B744B9EFE0EB}" type="presOf" srcId="{CBD393D7-59CF-40CE-8AEC-CD87708F91DA}" destId="{594678F7-952A-4509-9A96-8C45EFB43CD7}" srcOrd="0" destOrd="0" presId="urn:microsoft.com/office/officeart/2005/8/layout/vList2"/>
    <dgm:cxn modelId="{74A17CE6-3D53-40E4-BD3C-6083564FCBEC}" type="presOf" srcId="{3719A53C-9A3F-4FAF-9072-CC3E4E00CC36}" destId="{7D26A0E3-652F-4DF6-A189-FBB13B5FFE46}" srcOrd="0" destOrd="0" presId="urn:microsoft.com/office/officeart/2005/8/layout/vList2"/>
    <dgm:cxn modelId="{18C598AF-BEA4-475C-B12B-DC98DD759D60}" type="presParOf" srcId="{F40F8737-FAA2-4788-B3C0-47E7F897705A}" destId="{B2527642-6B9D-4C8C-A0E1-446D23E46550}" srcOrd="0" destOrd="0" presId="urn:microsoft.com/office/officeart/2005/8/layout/vList2"/>
    <dgm:cxn modelId="{429599ED-87FC-47D5-9DF5-660B92C0A405}" type="presParOf" srcId="{F40F8737-FAA2-4788-B3C0-47E7F897705A}" destId="{5111582C-C1E0-4742-A9B0-3239B2A801E4}" srcOrd="1" destOrd="0" presId="urn:microsoft.com/office/officeart/2005/8/layout/vList2"/>
    <dgm:cxn modelId="{5AC060D2-20C7-4962-A8E1-616847F03542}" type="presParOf" srcId="{F40F8737-FAA2-4788-B3C0-47E7F897705A}" destId="{7D26A0E3-652F-4DF6-A189-FBB13B5FFE46}" srcOrd="2" destOrd="0" presId="urn:microsoft.com/office/officeart/2005/8/layout/vList2"/>
    <dgm:cxn modelId="{9E22A429-902D-40A4-A3C9-E0C85816721D}" type="presParOf" srcId="{F40F8737-FAA2-4788-B3C0-47E7F897705A}" destId="{594678F7-952A-4509-9A96-8C45EFB43CD7}"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527642-6B9D-4C8C-A0E1-446D23E46550}">
      <dsp:nvSpPr>
        <dsp:cNvPr id="0" name=""/>
        <dsp:cNvSpPr/>
      </dsp:nvSpPr>
      <dsp:spPr>
        <a:xfrm>
          <a:off x="0" y="10248"/>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Hi , I am your Smart Assistant.</a:t>
          </a:r>
        </a:p>
      </dsp:txBody>
      <dsp:txXfrm>
        <a:off x="17563" y="27811"/>
        <a:ext cx="3326541" cy="324648"/>
      </dsp:txXfrm>
    </dsp:sp>
    <dsp:sp modelId="{5111582C-C1E0-4742-A9B0-3239B2A801E4}">
      <dsp:nvSpPr>
        <dsp:cNvPr id="0" name=""/>
        <dsp:cNvSpPr/>
      </dsp:nvSpPr>
      <dsp:spPr>
        <a:xfrm>
          <a:off x="0" y="370023"/>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t>Hello</a:t>
          </a:r>
        </a:p>
      </dsp:txBody>
      <dsp:txXfrm>
        <a:off x="0" y="370023"/>
        <a:ext cx="3361667" cy="248400"/>
      </dsp:txXfrm>
    </dsp:sp>
    <dsp:sp modelId="{7D26A0E3-652F-4DF6-A189-FBB13B5FFE46}">
      <dsp:nvSpPr>
        <dsp:cNvPr id="0" name=""/>
        <dsp:cNvSpPr/>
      </dsp:nvSpPr>
      <dsp:spPr>
        <a:xfrm>
          <a:off x="0" y="618423"/>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How can I help you ?</a:t>
          </a:r>
        </a:p>
      </dsp:txBody>
      <dsp:txXfrm>
        <a:off x="17563" y="635986"/>
        <a:ext cx="3326541" cy="324648"/>
      </dsp:txXfrm>
    </dsp:sp>
    <dsp:sp modelId="{594678F7-952A-4509-9A96-8C45EFB43CD7}">
      <dsp:nvSpPr>
        <dsp:cNvPr id="0" name=""/>
        <dsp:cNvSpPr/>
      </dsp:nvSpPr>
      <dsp:spPr>
        <a:xfrm>
          <a:off x="0" y="978198"/>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t>Open/Do …….. </a:t>
          </a:r>
        </a:p>
      </dsp:txBody>
      <dsp:txXfrm>
        <a:off x="0" y="978198"/>
        <a:ext cx="3361667" cy="248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media/image6.jpeg>
</file>

<file path=ppt/media/model3d1.glb>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12/8/2020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12/8/2020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12/8/2020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8796B-147C-4CEB-A05F-31490E03D79A}"/>
              </a:ext>
            </a:extLst>
          </p:cNvPr>
          <p:cNvSpPr>
            <a:spLocks noGrp="1"/>
          </p:cNvSpPr>
          <p:nvPr>
            <p:ph type="ctrTitle"/>
          </p:nvPr>
        </p:nvSpPr>
        <p:spPr>
          <a:xfrm>
            <a:off x="841915" y="1688077"/>
            <a:ext cx="9075115" cy="2677648"/>
          </a:xfrm>
        </p:spPr>
        <p:txBody>
          <a:bodyPr/>
          <a:lstStyle/>
          <a:p>
            <a:r>
              <a:rPr lang="en-US" dirty="0"/>
              <a:t>PROJECT</a:t>
            </a:r>
            <a:br>
              <a:rPr lang="en-US" dirty="0"/>
            </a:br>
            <a:r>
              <a:rPr lang="en-US" dirty="0"/>
              <a:t>VOICE ASSISTANT</a:t>
            </a:r>
          </a:p>
        </p:txBody>
      </p:sp>
      <p:sp>
        <p:nvSpPr>
          <p:cNvPr id="3" name="Subtitle 2">
            <a:extLst>
              <a:ext uri="{FF2B5EF4-FFF2-40B4-BE49-F238E27FC236}">
                <a16:creationId xmlns:a16="http://schemas.microsoft.com/office/drawing/2014/main" id="{FC4D2FA9-DC71-40B9-B8DF-3D3D5513B66C}"/>
              </a:ext>
            </a:extLst>
          </p:cNvPr>
          <p:cNvSpPr>
            <a:spLocks noGrp="1"/>
          </p:cNvSpPr>
          <p:nvPr>
            <p:ph type="subTitle" idx="1"/>
          </p:nvPr>
        </p:nvSpPr>
        <p:spPr>
          <a:xfrm>
            <a:off x="841915" y="4650828"/>
            <a:ext cx="9451735" cy="1382110"/>
          </a:xfrm>
        </p:spPr>
        <p:txBody>
          <a:bodyPr>
            <a:normAutofit/>
          </a:bodyPr>
          <a:lstStyle/>
          <a:p>
            <a:r>
              <a:rPr lang="en-US" dirty="0"/>
              <a:t>GROUP 4</a:t>
            </a:r>
          </a:p>
          <a:p>
            <a:r>
              <a:rPr lang="en-US" dirty="0"/>
              <a:t>JASPREET SINGH | SONU SONI | VISHAL AGGARWAL | DHRUV KUMAR | MANISH OLI</a:t>
            </a:r>
          </a:p>
          <a:p>
            <a:r>
              <a:rPr lang="en-US" dirty="0"/>
              <a:t>20BCS1054 | 20BCS1112 | 20BCS1119 | 20BCS1140 | 20BCS1072</a:t>
            </a:r>
          </a:p>
        </p:txBody>
      </p:sp>
      <p:sp>
        <p:nvSpPr>
          <p:cNvPr id="5" name="Subtitle 2">
            <a:extLst>
              <a:ext uri="{FF2B5EF4-FFF2-40B4-BE49-F238E27FC236}">
                <a16:creationId xmlns:a16="http://schemas.microsoft.com/office/drawing/2014/main" id="{48D0E9E0-BFEF-4A24-9314-3C919943102A}"/>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1</a:t>
            </a:r>
          </a:p>
        </p:txBody>
      </p:sp>
      <mc:AlternateContent xmlns:mc="http://schemas.openxmlformats.org/markup-compatibility/2006">
        <mc:Choice xmlns:am3d="http://schemas.microsoft.com/office/drawing/2017/model3d" Requires="am3d">
          <p:graphicFrame>
            <p:nvGraphicFramePr>
              <p:cNvPr id="6" name="3D Model 6" descr="Robot head">
                <a:extLst>
                  <a:ext uri="{FF2B5EF4-FFF2-40B4-BE49-F238E27FC236}">
                    <a16:creationId xmlns:a16="http://schemas.microsoft.com/office/drawing/2014/main" id="{E887563C-BBE2-4129-BA09-B7544D203E39}"/>
                  </a:ext>
                </a:extLst>
              </p:cNvPr>
              <p:cNvGraphicFramePr>
                <a:graphicFrameLocks noChangeAspect="1"/>
              </p:cNvGraphicFramePr>
              <p:nvPr>
                <p:extLst>
                  <p:ext uri="{D42A27DB-BD31-4B8C-83A1-F6EECF244321}">
                    <p14:modId xmlns:p14="http://schemas.microsoft.com/office/powerpoint/2010/main" val="1852170564"/>
                  </p:ext>
                </p:extLst>
              </p:nvPr>
            </p:nvGraphicFramePr>
            <p:xfrm>
              <a:off x="8067510" y="1260358"/>
              <a:ext cx="3361667" cy="3533084"/>
            </p:xfrm>
            <a:graphic>
              <a:graphicData uri="http://schemas.microsoft.com/office/drawing/2017/model3d">
                <am3d:model3d r:embed="rId2">
                  <am3d:spPr>
                    <a:xfrm>
                      <a:off x="0" y="0"/>
                      <a:ext cx="3361667" cy="3533084"/>
                    </a:xfrm>
                    <a:prstGeom prst="rect">
                      <a:avLst/>
                    </a:prstGeom>
                  </am3d:spPr>
                  <am3d:camera>
                    <am3d:pos x="0" y="0" z="71184385"/>
                    <am3d:up dx="0" dy="36000000" dz="0"/>
                    <am3d:lookAt x="0" y="0" z="0"/>
                    <am3d:perspective fov="2700000"/>
                  </am3d:camera>
                  <am3d:trans>
                    <am3d:meterPerModelUnit n="9270740" d="1000000"/>
                    <am3d:preTrans dx="0" dy="-18000000" dz="1835413"/>
                    <am3d:scale>
                      <am3d:sx n="1000000" d="1000000"/>
                      <am3d:sy n="1000000" d="1000000"/>
                      <am3d:sz n="1000000" d="1000000"/>
                    </am3d:scale>
                    <am3d:rot ax="454892" ay="-1371748" az="-177607"/>
                    <am3d:postTrans dx="0" dy="0" dz="0"/>
                  </am3d:trans>
                  <am3d:raster rName="Office3DRenderer" rVer="16.0.8326">
                    <am3d:blip r:embed="rId3"/>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6" descr="Robot head">
                <a:extLst>
                  <a:ext uri="{FF2B5EF4-FFF2-40B4-BE49-F238E27FC236}">
                    <a16:creationId xmlns:a16="http://schemas.microsoft.com/office/drawing/2014/main" id="{E887563C-BBE2-4129-BA09-B7544D203E39}"/>
                  </a:ext>
                </a:extLst>
              </p:cNvPr>
              <p:cNvPicPr>
                <a:picLocks noGrp="1" noRot="1" noChangeAspect="1" noMove="1" noResize="1" noEditPoints="1" noAdjustHandles="1" noChangeArrowheads="1" noChangeShapeType="1" noCrop="1"/>
              </p:cNvPicPr>
              <p:nvPr/>
            </p:nvPicPr>
            <p:blipFill>
              <a:blip r:embed="rId3"/>
              <a:stretch>
                <a:fillRect/>
              </a:stretch>
            </p:blipFill>
            <p:spPr>
              <a:xfrm>
                <a:off x="8067510" y="1260358"/>
                <a:ext cx="3361667" cy="3533084"/>
              </a:xfrm>
              <a:prstGeom prst="rect">
                <a:avLst/>
              </a:prstGeom>
            </p:spPr>
          </p:pic>
        </mc:Fallback>
      </mc:AlternateContent>
      <p:graphicFrame>
        <p:nvGraphicFramePr>
          <p:cNvPr id="8" name="Diagram 8">
            <a:extLst>
              <a:ext uri="{FF2B5EF4-FFF2-40B4-BE49-F238E27FC236}">
                <a16:creationId xmlns:a16="http://schemas.microsoft.com/office/drawing/2014/main" id="{FF795D3E-4754-4BA0-9372-F57B14BDD0DC}"/>
              </a:ext>
            </a:extLst>
          </p:cNvPr>
          <p:cNvGraphicFramePr/>
          <p:nvPr>
            <p:extLst>
              <p:ext uri="{D42A27DB-BD31-4B8C-83A1-F6EECF244321}">
                <p14:modId xmlns:p14="http://schemas.microsoft.com/office/powerpoint/2010/main" val="2537375929"/>
              </p:ext>
            </p:extLst>
          </p:nvPr>
        </p:nvGraphicFramePr>
        <p:xfrm>
          <a:off x="5246357" y="930165"/>
          <a:ext cx="3361667" cy="12368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69914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0BC6D-8A8C-4DB1-AEAE-3F2AFC6873DB}"/>
              </a:ext>
            </a:extLst>
          </p:cNvPr>
          <p:cNvSpPr>
            <a:spLocks noGrp="1"/>
          </p:cNvSpPr>
          <p:nvPr>
            <p:ph type="ctrTitle"/>
          </p:nvPr>
        </p:nvSpPr>
        <p:spPr>
          <a:xfrm>
            <a:off x="3073093" y="2745827"/>
            <a:ext cx="6184769" cy="1208690"/>
          </a:xfrm>
        </p:spPr>
        <p:txBody>
          <a:bodyPr/>
          <a:lstStyle/>
          <a:p>
            <a:r>
              <a:rPr lang="en-US" sz="6000" dirty="0"/>
              <a:t>THANKING YOU</a:t>
            </a:r>
          </a:p>
        </p:txBody>
      </p:sp>
      <p:sp>
        <p:nvSpPr>
          <p:cNvPr id="5" name="Subtitle 2">
            <a:extLst>
              <a:ext uri="{FF2B5EF4-FFF2-40B4-BE49-F238E27FC236}">
                <a16:creationId xmlns:a16="http://schemas.microsoft.com/office/drawing/2014/main" id="{02F99E51-0D55-4FD4-9879-634E026DC8B9}"/>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endParaRPr lang="en-US" sz="5000" dirty="0">
              <a:solidFill>
                <a:schemeClr val="bg1"/>
              </a:solidFill>
            </a:endParaRPr>
          </a:p>
        </p:txBody>
      </p:sp>
      <p:sp>
        <p:nvSpPr>
          <p:cNvPr id="7" name="Subtitle 2">
            <a:extLst>
              <a:ext uri="{FF2B5EF4-FFF2-40B4-BE49-F238E27FC236}">
                <a16:creationId xmlns:a16="http://schemas.microsoft.com/office/drawing/2014/main" id="{FCA2C07A-4BDD-473B-827E-475DEB7D4BF4}"/>
              </a:ext>
            </a:extLst>
          </p:cNvPr>
          <p:cNvSpPr txBox="1">
            <a:spLocks/>
          </p:cNvSpPr>
          <p:nvPr/>
        </p:nvSpPr>
        <p:spPr bwMode="gray">
          <a:xfrm>
            <a:off x="10326414" y="229475"/>
            <a:ext cx="881636" cy="1382110"/>
          </a:xfrm>
          <a:prstGeom prst="rect">
            <a:avLst/>
          </a:prstGeom>
        </p:spPr>
        <p:txBody>
          <a:bodyPr vert="horz" lIns="91440" tIns="45720" rIns="91440" bIns="45720" rtlCol="0" anchor="t">
            <a:normAutofit fontScale="92500"/>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10</a:t>
            </a:r>
          </a:p>
        </p:txBody>
      </p:sp>
    </p:spTree>
    <p:extLst>
      <p:ext uri="{BB962C8B-B14F-4D97-AF65-F5344CB8AC3E}">
        <p14:creationId xmlns:p14="http://schemas.microsoft.com/office/powerpoint/2010/main" val="6877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BFBB2-D56A-42C4-967D-EADF0BB7FC2A}"/>
              </a:ext>
            </a:extLst>
          </p:cNvPr>
          <p:cNvSpPr>
            <a:spLocks noGrp="1"/>
          </p:cNvSpPr>
          <p:nvPr>
            <p:ph type="title"/>
          </p:nvPr>
        </p:nvSpPr>
        <p:spPr/>
        <p:txBody>
          <a:bodyPr/>
          <a:lstStyle/>
          <a:p>
            <a:r>
              <a:rPr lang="en-US" dirty="0"/>
              <a:t>WHAT IS ARTIFICIAL INTELLIGENCE (AI) ?</a:t>
            </a:r>
          </a:p>
        </p:txBody>
      </p:sp>
      <p:sp>
        <p:nvSpPr>
          <p:cNvPr id="3" name="Content Placeholder 2">
            <a:extLst>
              <a:ext uri="{FF2B5EF4-FFF2-40B4-BE49-F238E27FC236}">
                <a16:creationId xmlns:a16="http://schemas.microsoft.com/office/drawing/2014/main" id="{CB0E6BB6-E404-4DD0-945D-64CEF379DE28}"/>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Artificial intelligence (AI), is intelligence demonstrated by machines, unlike the natural intelligence displayed by humans and animals. Leading AI textbooks define the field as the study of "intelligent agents": any device that perceives its environment and takes actions that maximize its chance of successfully achieving its goals.</a:t>
            </a:r>
            <a:endParaRPr lang="en-US" sz="2000" dirty="0"/>
          </a:p>
          <a:p>
            <a:pPr marL="0" indent="0">
              <a:buNone/>
            </a:pPr>
            <a:endParaRPr lang="en-US" sz="2000" dirty="0"/>
          </a:p>
        </p:txBody>
      </p:sp>
      <p:sp>
        <p:nvSpPr>
          <p:cNvPr id="10" name="Content Placeholder 9">
            <a:extLst>
              <a:ext uri="{FF2B5EF4-FFF2-40B4-BE49-F238E27FC236}">
                <a16:creationId xmlns:a16="http://schemas.microsoft.com/office/drawing/2014/main" id="{BF090668-A0EE-4C6B-8CAD-40AB0E7E1689}"/>
              </a:ext>
            </a:extLst>
          </p:cNvPr>
          <p:cNvSpPr>
            <a:spLocks noGrp="1"/>
          </p:cNvSpPr>
          <p:nvPr>
            <p:ph sz="half" idx="2"/>
          </p:nvPr>
        </p:nvSpPr>
        <p:spPr/>
        <p:txBody>
          <a:bodyPr>
            <a:normAutofit/>
          </a:bodyPr>
          <a:lstStyle/>
          <a:p>
            <a:r>
              <a:rPr lang="en-US" sz="2000" dirty="0">
                <a:solidFill>
                  <a:srgbClr val="505050"/>
                </a:solidFill>
                <a:latin typeface="-apple-system"/>
              </a:rPr>
              <a:t>T</a:t>
            </a:r>
            <a:r>
              <a:rPr lang="en-US" sz="2000" b="0" i="0" u="none" strike="noStrike" dirty="0">
                <a:solidFill>
                  <a:srgbClr val="505050"/>
                </a:solidFill>
                <a:effectLst/>
                <a:latin typeface="-apple-system"/>
              </a:rPr>
              <a:t>he term "artificial intelligence" is often used to describe machines (or computers) that mimic "cognitive" functions that humans associate with the human mind, such as "learning" and "problem solving".</a:t>
            </a:r>
          </a:p>
          <a:p>
            <a:endParaRPr lang="en-US" sz="2000" dirty="0"/>
          </a:p>
        </p:txBody>
      </p:sp>
      <p:sp>
        <p:nvSpPr>
          <p:cNvPr id="8" name="Subtitle 2">
            <a:extLst>
              <a:ext uri="{FF2B5EF4-FFF2-40B4-BE49-F238E27FC236}">
                <a16:creationId xmlns:a16="http://schemas.microsoft.com/office/drawing/2014/main" id="{7233F2AE-1494-4C42-BA10-82ADCE6C1DF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2</a:t>
            </a:r>
          </a:p>
        </p:txBody>
      </p:sp>
    </p:spTree>
    <p:extLst>
      <p:ext uri="{BB962C8B-B14F-4D97-AF65-F5344CB8AC3E}">
        <p14:creationId xmlns:p14="http://schemas.microsoft.com/office/powerpoint/2010/main" val="2999580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08E8C-BAEB-4498-B748-F228E2216AFF}"/>
              </a:ext>
            </a:extLst>
          </p:cNvPr>
          <p:cNvSpPr>
            <a:spLocks noGrp="1"/>
          </p:cNvSpPr>
          <p:nvPr>
            <p:ph type="title"/>
          </p:nvPr>
        </p:nvSpPr>
        <p:spPr/>
        <p:txBody>
          <a:bodyPr/>
          <a:lstStyle/>
          <a:p>
            <a:r>
              <a:rPr lang="en-US" dirty="0"/>
              <a:t>WHAT IS MACHINE LEARNING (ML) ?</a:t>
            </a:r>
          </a:p>
        </p:txBody>
      </p:sp>
      <p:sp>
        <p:nvSpPr>
          <p:cNvPr id="3" name="Content Placeholder 2">
            <a:extLst>
              <a:ext uri="{FF2B5EF4-FFF2-40B4-BE49-F238E27FC236}">
                <a16:creationId xmlns:a16="http://schemas.microsoft.com/office/drawing/2014/main" id="{53D28E03-6F28-4F7E-8DF0-16E0D96FC7D9}"/>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Machine learning (ML) is the study of computer algorithms that improve automatically through experience. It is seen as a subset of artificial intelligence. Machine learning algorithms build a model based on sample data, known as "training data", in order to make predictions or decisions without being explicitly programmed to do so.</a:t>
            </a:r>
          </a:p>
        </p:txBody>
      </p:sp>
      <p:sp>
        <p:nvSpPr>
          <p:cNvPr id="6" name="Content Placeholder 5">
            <a:extLst>
              <a:ext uri="{FF2B5EF4-FFF2-40B4-BE49-F238E27FC236}">
                <a16:creationId xmlns:a16="http://schemas.microsoft.com/office/drawing/2014/main" id="{1B8BFFDB-E39A-4608-BE4E-1B2A9548DF7A}"/>
              </a:ext>
            </a:extLst>
          </p:cNvPr>
          <p:cNvSpPr>
            <a:spLocks noGrp="1"/>
          </p:cNvSpPr>
          <p:nvPr>
            <p:ph sz="half" idx="2"/>
          </p:nvPr>
        </p:nvSpPr>
        <p:spPr/>
        <p:txBody>
          <a:bodyPr>
            <a:normAutofit/>
          </a:bodyPr>
          <a:lstStyle/>
          <a:p>
            <a:r>
              <a:rPr lang="en-US" sz="2000" b="0" i="0" u="none" strike="noStrike" dirty="0">
                <a:solidFill>
                  <a:srgbClr val="505050"/>
                </a:solidFill>
                <a:effectLst/>
                <a:latin typeface="-apple-system"/>
              </a:rPr>
              <a:t>Machine learning algorithms are used in a wide variety of applications, such as email filtering and computer vision, where it is difficult or unfeasible to develop conventional algorithms to perform the needed tasks.</a:t>
            </a:r>
            <a:endParaRPr lang="en-US" sz="2000" dirty="0"/>
          </a:p>
          <a:p>
            <a:endParaRPr lang="en-US" sz="2000" dirty="0"/>
          </a:p>
        </p:txBody>
      </p:sp>
      <p:sp>
        <p:nvSpPr>
          <p:cNvPr id="5" name="Subtitle 2">
            <a:extLst>
              <a:ext uri="{FF2B5EF4-FFF2-40B4-BE49-F238E27FC236}">
                <a16:creationId xmlns:a16="http://schemas.microsoft.com/office/drawing/2014/main" id="{9813F746-411C-4122-8AA9-F82348950CDE}"/>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3</a:t>
            </a:r>
          </a:p>
        </p:txBody>
      </p:sp>
    </p:spTree>
    <p:extLst>
      <p:ext uri="{BB962C8B-B14F-4D97-AF65-F5344CB8AC3E}">
        <p14:creationId xmlns:p14="http://schemas.microsoft.com/office/powerpoint/2010/main" val="1359900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7F4F-E4E1-4B4B-A9E9-E1839BFA2DA5}"/>
              </a:ext>
            </a:extLst>
          </p:cNvPr>
          <p:cNvSpPr>
            <a:spLocks noGrp="1"/>
          </p:cNvSpPr>
          <p:nvPr>
            <p:ph type="title"/>
          </p:nvPr>
        </p:nvSpPr>
        <p:spPr/>
        <p:txBody>
          <a:bodyPr/>
          <a:lstStyle/>
          <a:p>
            <a:r>
              <a:rPr lang="en-US" dirty="0"/>
              <a:t>WHAT IS DEEP LEARNING ?</a:t>
            </a:r>
          </a:p>
        </p:txBody>
      </p:sp>
      <p:sp>
        <p:nvSpPr>
          <p:cNvPr id="3" name="Content Placeholder 2">
            <a:extLst>
              <a:ext uri="{FF2B5EF4-FFF2-40B4-BE49-F238E27FC236}">
                <a16:creationId xmlns:a16="http://schemas.microsoft.com/office/drawing/2014/main" id="{BDEC3891-3F59-4BF8-B77E-2C3BFC46BD75}"/>
              </a:ext>
            </a:extLst>
          </p:cNvPr>
          <p:cNvSpPr>
            <a:spLocks noGrp="1"/>
          </p:cNvSpPr>
          <p:nvPr>
            <p:ph idx="1"/>
          </p:nvPr>
        </p:nvSpPr>
        <p:spPr/>
        <p:txBody>
          <a:bodyPr>
            <a:normAutofit/>
          </a:bodyPr>
          <a:lstStyle/>
          <a:p>
            <a:r>
              <a:rPr lang="en-US" sz="2000" b="0" i="0" u="none" strike="noStrike" dirty="0">
                <a:solidFill>
                  <a:srgbClr val="505050"/>
                </a:solidFill>
                <a:effectLst/>
                <a:latin typeface="-apple-system"/>
              </a:rPr>
              <a:t>Deep learning (also known as deep structured learning) is part of a broader family of machine learning methods based on artificial neural networks with representation learning. Learning can be supervised, semi-supervised or unsupervised.</a:t>
            </a:r>
          </a:p>
          <a:p>
            <a:pPr marL="0" indent="0">
              <a:buNone/>
            </a:pPr>
            <a:endParaRPr lang="en-US" sz="2000" dirty="0"/>
          </a:p>
        </p:txBody>
      </p:sp>
      <p:pic>
        <p:nvPicPr>
          <p:cNvPr id="4" name="Picture 6">
            <a:extLst>
              <a:ext uri="{FF2B5EF4-FFF2-40B4-BE49-F238E27FC236}">
                <a16:creationId xmlns:a16="http://schemas.microsoft.com/office/drawing/2014/main" id="{C9923ED4-5786-41E5-9155-4E6B26C1AB91}"/>
              </a:ext>
            </a:extLst>
          </p:cNvPr>
          <p:cNvPicPr>
            <a:picLocks noChangeAspect="1"/>
          </p:cNvPicPr>
          <p:nvPr/>
        </p:nvPicPr>
        <p:blipFill>
          <a:blip r:embed="rId2"/>
          <a:stretch>
            <a:fillRect/>
          </a:stretch>
        </p:blipFill>
        <p:spPr>
          <a:xfrm>
            <a:off x="7310546" y="3748213"/>
            <a:ext cx="4881454" cy="2878806"/>
          </a:xfrm>
          <a:prstGeom prst="rect">
            <a:avLst/>
          </a:prstGeom>
        </p:spPr>
      </p:pic>
      <p:pic>
        <p:nvPicPr>
          <p:cNvPr id="5" name="Picture 6">
            <a:extLst>
              <a:ext uri="{FF2B5EF4-FFF2-40B4-BE49-F238E27FC236}">
                <a16:creationId xmlns:a16="http://schemas.microsoft.com/office/drawing/2014/main" id="{E3E3A859-FFB7-48D9-8B88-E370DB18F6D0}"/>
              </a:ext>
            </a:extLst>
          </p:cNvPr>
          <p:cNvPicPr>
            <a:picLocks noChangeAspect="1"/>
          </p:cNvPicPr>
          <p:nvPr/>
        </p:nvPicPr>
        <p:blipFill>
          <a:blip r:embed="rId3"/>
          <a:stretch>
            <a:fillRect/>
          </a:stretch>
        </p:blipFill>
        <p:spPr>
          <a:xfrm>
            <a:off x="4095872" y="4276115"/>
            <a:ext cx="2879576" cy="2350904"/>
          </a:xfrm>
          <a:prstGeom prst="rect">
            <a:avLst/>
          </a:prstGeom>
        </p:spPr>
      </p:pic>
      <p:pic>
        <p:nvPicPr>
          <p:cNvPr id="6" name="Picture 6">
            <a:extLst>
              <a:ext uri="{FF2B5EF4-FFF2-40B4-BE49-F238E27FC236}">
                <a16:creationId xmlns:a16="http://schemas.microsoft.com/office/drawing/2014/main" id="{7CAD58C3-9BC2-4EFE-8C42-9F8DB0FFC3DD}"/>
              </a:ext>
            </a:extLst>
          </p:cNvPr>
          <p:cNvPicPr>
            <a:picLocks noChangeAspect="1"/>
          </p:cNvPicPr>
          <p:nvPr/>
        </p:nvPicPr>
        <p:blipFill>
          <a:blip r:embed="rId4"/>
          <a:stretch>
            <a:fillRect/>
          </a:stretch>
        </p:blipFill>
        <p:spPr>
          <a:xfrm>
            <a:off x="1050339" y="4276115"/>
            <a:ext cx="2943592" cy="2167261"/>
          </a:xfrm>
          <a:prstGeom prst="rect">
            <a:avLst/>
          </a:prstGeom>
        </p:spPr>
      </p:pic>
      <p:sp>
        <p:nvSpPr>
          <p:cNvPr id="8" name="Subtitle 2">
            <a:extLst>
              <a:ext uri="{FF2B5EF4-FFF2-40B4-BE49-F238E27FC236}">
                <a16:creationId xmlns:a16="http://schemas.microsoft.com/office/drawing/2014/main" id="{294BA735-E182-4A3F-9796-CBF30D4A4723}"/>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4</a:t>
            </a:r>
          </a:p>
        </p:txBody>
      </p:sp>
    </p:spTree>
    <p:extLst>
      <p:ext uri="{BB962C8B-B14F-4D97-AF65-F5344CB8AC3E}">
        <p14:creationId xmlns:p14="http://schemas.microsoft.com/office/powerpoint/2010/main" val="3475525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B2C89-E4B1-4F52-85F8-40C8F60CFE34}"/>
              </a:ext>
            </a:extLst>
          </p:cNvPr>
          <p:cNvSpPr>
            <a:spLocks noGrp="1"/>
          </p:cNvSpPr>
          <p:nvPr>
            <p:ph type="title"/>
          </p:nvPr>
        </p:nvSpPr>
        <p:spPr/>
        <p:txBody>
          <a:bodyPr/>
          <a:lstStyle/>
          <a:p>
            <a:r>
              <a:rPr lang="en-US" dirty="0"/>
              <a:t>WHAT ARE AI ASSISTANTS ?</a:t>
            </a:r>
          </a:p>
        </p:txBody>
      </p:sp>
      <p:sp>
        <p:nvSpPr>
          <p:cNvPr id="3" name="Content Placeholder 2">
            <a:extLst>
              <a:ext uri="{FF2B5EF4-FFF2-40B4-BE49-F238E27FC236}">
                <a16:creationId xmlns:a16="http://schemas.microsoft.com/office/drawing/2014/main" id="{EB6801CB-C6AD-4FC0-890A-82AF3D68D1F4}"/>
              </a:ext>
            </a:extLst>
          </p:cNvPr>
          <p:cNvSpPr>
            <a:spLocks noGrp="1"/>
          </p:cNvSpPr>
          <p:nvPr>
            <p:ph idx="1"/>
          </p:nvPr>
        </p:nvSpPr>
        <p:spPr/>
        <p:txBody>
          <a:bodyPr>
            <a:normAutofit/>
          </a:bodyPr>
          <a:lstStyle/>
          <a:p>
            <a:r>
              <a:rPr lang="en-US" sz="2000" dirty="0"/>
              <a:t>AI assistant or digital assistant, is an application program that understands natural language voice commands and completes tasks for the user. </a:t>
            </a:r>
          </a:p>
          <a:p>
            <a:r>
              <a:rPr lang="en-US" sz="2000" dirty="0"/>
              <a:t>Such tasks, historically performed by a personal assistant or secretary, include taking dictation, reading text or email messages aloud, looking up phone numbers, scheduling, placing phone calls and reminding the end user about appointments. Popular virtual assistants currently include Amazon Alexa, Apple's Siri, Google Assistant and Microsoft's Cortana</a:t>
            </a:r>
          </a:p>
        </p:txBody>
      </p:sp>
      <p:sp>
        <p:nvSpPr>
          <p:cNvPr id="5" name="Subtitle 2">
            <a:extLst>
              <a:ext uri="{FF2B5EF4-FFF2-40B4-BE49-F238E27FC236}">
                <a16:creationId xmlns:a16="http://schemas.microsoft.com/office/drawing/2014/main" id="{8F0E405C-038A-4583-8DFC-68267CB1265B}"/>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5</a:t>
            </a:r>
          </a:p>
        </p:txBody>
      </p:sp>
    </p:spTree>
    <p:extLst>
      <p:ext uri="{BB962C8B-B14F-4D97-AF65-F5344CB8AC3E}">
        <p14:creationId xmlns:p14="http://schemas.microsoft.com/office/powerpoint/2010/main" val="3485300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77A48-5683-47AE-BA29-9390D0AA4560}"/>
              </a:ext>
            </a:extLst>
          </p:cNvPr>
          <p:cNvSpPr>
            <a:spLocks noGrp="1"/>
          </p:cNvSpPr>
          <p:nvPr>
            <p:ph type="title"/>
          </p:nvPr>
        </p:nvSpPr>
        <p:spPr>
          <a:xfrm>
            <a:off x="446258" y="319512"/>
            <a:ext cx="4441051" cy="1826350"/>
          </a:xfrm>
        </p:spPr>
        <p:txBody>
          <a:bodyPr/>
          <a:lstStyle/>
          <a:p>
            <a:r>
              <a:rPr lang="en-US" sz="3000" dirty="0"/>
              <a:t>WHAT IS </a:t>
            </a:r>
            <a:br>
              <a:rPr lang="en-US" sz="3000" dirty="0"/>
            </a:br>
            <a:r>
              <a:rPr lang="en-US" sz="3000" dirty="0"/>
              <a:t>AUGMENTED REALITY ?</a:t>
            </a:r>
          </a:p>
        </p:txBody>
      </p:sp>
      <p:sp>
        <p:nvSpPr>
          <p:cNvPr id="11" name="Content Placeholder 10">
            <a:extLst>
              <a:ext uri="{FF2B5EF4-FFF2-40B4-BE49-F238E27FC236}">
                <a16:creationId xmlns:a16="http://schemas.microsoft.com/office/drawing/2014/main" id="{AF674C60-D239-4B87-BBE5-00EC105C2CDF}"/>
              </a:ext>
            </a:extLst>
          </p:cNvPr>
          <p:cNvSpPr>
            <a:spLocks noGrp="1"/>
          </p:cNvSpPr>
          <p:nvPr>
            <p:ph idx="1"/>
          </p:nvPr>
        </p:nvSpPr>
        <p:spPr/>
        <p:txBody>
          <a:bodyPr>
            <a:normAutofit/>
          </a:bodyPr>
          <a:lstStyle/>
          <a:p>
            <a:r>
              <a:rPr lang="en-US" sz="2000" dirty="0">
                <a:solidFill>
                  <a:schemeClr val="tx1"/>
                </a:solidFill>
                <a:latin typeface="-apple-system"/>
              </a:rPr>
              <a:t>Augmented reality (AR) is an interactive experience of a real-world environment where the objects that reside in the real world are enhanced by computer-generated perceptual information, sometimes across multiple sensory modalities, including visual, auditory, haptic, somatosensory and olfactory. </a:t>
            </a:r>
          </a:p>
          <a:p>
            <a:r>
              <a:rPr lang="en-US" sz="2000" dirty="0">
                <a:solidFill>
                  <a:schemeClr val="tx1"/>
                </a:solidFill>
                <a:latin typeface="-apple-system"/>
              </a:rPr>
              <a:t>AR can be defined as a system that fulfills three basic features: a combination of real and virtual worlds, real-time interaction, and accurate 3D registration of virtual and real objects.</a:t>
            </a:r>
            <a:endParaRPr lang="en-US" sz="2000" dirty="0">
              <a:solidFill>
                <a:schemeClr val="tx1"/>
              </a:solidFill>
            </a:endParaRPr>
          </a:p>
          <a:p>
            <a:pPr marL="0" indent="0">
              <a:buNone/>
            </a:pPr>
            <a:endParaRPr lang="en-US" sz="2000" dirty="0"/>
          </a:p>
        </p:txBody>
      </p:sp>
      <p:pic>
        <p:nvPicPr>
          <p:cNvPr id="4" name="Picture 4">
            <a:extLst>
              <a:ext uri="{FF2B5EF4-FFF2-40B4-BE49-F238E27FC236}">
                <a16:creationId xmlns:a16="http://schemas.microsoft.com/office/drawing/2014/main" id="{E48234F0-300C-4E32-BFBF-91D3F6CF3652}"/>
              </a:ext>
            </a:extLst>
          </p:cNvPr>
          <p:cNvPicPr>
            <a:picLocks noChangeAspect="1"/>
          </p:cNvPicPr>
          <p:nvPr/>
        </p:nvPicPr>
        <p:blipFill rotWithShape="1">
          <a:blip r:embed="rId2"/>
          <a:srcRect l="22012" t="365" r="23538" b="3631"/>
          <a:stretch/>
        </p:blipFill>
        <p:spPr>
          <a:xfrm>
            <a:off x="1020857" y="2356068"/>
            <a:ext cx="2837793" cy="3742559"/>
          </a:xfrm>
          <a:prstGeom prst="rect">
            <a:avLst/>
          </a:prstGeom>
          <a:ln>
            <a:noFill/>
          </a:ln>
          <a:effectLst>
            <a:softEdge rad="112500"/>
          </a:effectLst>
        </p:spPr>
      </p:pic>
      <p:sp>
        <p:nvSpPr>
          <p:cNvPr id="10" name="Subtitle 2">
            <a:extLst>
              <a:ext uri="{FF2B5EF4-FFF2-40B4-BE49-F238E27FC236}">
                <a16:creationId xmlns:a16="http://schemas.microsoft.com/office/drawing/2014/main" id="{A797F77F-E39B-454A-A4BD-7408235FD3E1}"/>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6</a:t>
            </a:r>
          </a:p>
        </p:txBody>
      </p:sp>
    </p:spTree>
    <p:extLst>
      <p:ext uri="{BB962C8B-B14F-4D97-AF65-F5344CB8AC3E}">
        <p14:creationId xmlns:p14="http://schemas.microsoft.com/office/powerpoint/2010/main" val="3604262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BBC1-4730-4CFC-8F93-BF663EE4C1D7}"/>
              </a:ext>
            </a:extLst>
          </p:cNvPr>
          <p:cNvSpPr>
            <a:spLocks noGrp="1"/>
          </p:cNvSpPr>
          <p:nvPr>
            <p:ph type="title"/>
          </p:nvPr>
        </p:nvSpPr>
        <p:spPr>
          <a:xfrm>
            <a:off x="1023575" y="1757990"/>
            <a:ext cx="4599459" cy="2761458"/>
          </a:xfrm>
        </p:spPr>
        <p:txBody>
          <a:bodyPr/>
          <a:lstStyle/>
          <a:p>
            <a:r>
              <a:rPr lang="en-US" dirty="0"/>
              <a:t>SECTION - 1 IMPORTING LIBRARIES AND MODULES</a:t>
            </a:r>
          </a:p>
        </p:txBody>
      </p:sp>
      <p:sp>
        <p:nvSpPr>
          <p:cNvPr id="4" name="Text Placeholder 3">
            <a:extLst>
              <a:ext uri="{FF2B5EF4-FFF2-40B4-BE49-F238E27FC236}">
                <a16:creationId xmlns:a16="http://schemas.microsoft.com/office/drawing/2014/main" id="{098C80D7-E833-443E-851E-E5D41730C8CE}"/>
              </a:ext>
            </a:extLst>
          </p:cNvPr>
          <p:cNvSpPr>
            <a:spLocks noGrp="1"/>
          </p:cNvSpPr>
          <p:nvPr>
            <p:ph type="body" idx="1"/>
          </p:nvPr>
        </p:nvSpPr>
        <p:spPr>
          <a:xfrm>
            <a:off x="6790454" y="2003230"/>
            <a:ext cx="4797202" cy="2283824"/>
          </a:xfrm>
        </p:spPr>
        <p:txBody>
          <a:bodyPr>
            <a:normAutofit/>
          </a:bodyPr>
          <a:lstStyle/>
          <a:p>
            <a:r>
              <a:rPr lang="en-US" dirty="0"/>
              <a:t>import </a:t>
            </a:r>
            <a:r>
              <a:rPr lang="en-US" dirty="0" err="1"/>
              <a:t>webbrowser</a:t>
            </a:r>
            <a:endParaRPr lang="en-US" dirty="0"/>
          </a:p>
          <a:p>
            <a:r>
              <a:rPr lang="en-US" dirty="0"/>
              <a:t>import </a:t>
            </a:r>
            <a:r>
              <a:rPr lang="en-US" dirty="0" err="1"/>
              <a:t>speech_recognition</a:t>
            </a:r>
            <a:r>
              <a:rPr lang="en-US" dirty="0"/>
              <a:t> as </a:t>
            </a:r>
            <a:r>
              <a:rPr lang="en-US" dirty="0" err="1"/>
              <a:t>sr</a:t>
            </a:r>
            <a:r>
              <a:rPr lang="en-US" dirty="0"/>
              <a:t> </a:t>
            </a:r>
          </a:p>
          <a:p>
            <a:r>
              <a:rPr lang="en-US" dirty="0"/>
              <a:t>import pyttsx3 </a:t>
            </a:r>
          </a:p>
          <a:p>
            <a:r>
              <a:rPr lang="en-US" dirty="0"/>
              <a:t>from datetime import datetime</a:t>
            </a:r>
          </a:p>
        </p:txBody>
      </p:sp>
      <p:sp>
        <p:nvSpPr>
          <p:cNvPr id="6" name="Subtitle 2">
            <a:extLst>
              <a:ext uri="{FF2B5EF4-FFF2-40B4-BE49-F238E27FC236}">
                <a16:creationId xmlns:a16="http://schemas.microsoft.com/office/drawing/2014/main" id="{0648BC34-2479-48C9-87A3-80592A03CE1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7</a:t>
            </a:r>
          </a:p>
        </p:txBody>
      </p:sp>
    </p:spTree>
    <p:extLst>
      <p:ext uri="{BB962C8B-B14F-4D97-AF65-F5344CB8AC3E}">
        <p14:creationId xmlns:p14="http://schemas.microsoft.com/office/powerpoint/2010/main" val="345837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25E44-A460-4FDE-99C3-2A6D1A7FD4F3}"/>
              </a:ext>
            </a:extLst>
          </p:cNvPr>
          <p:cNvSpPr>
            <a:spLocks noGrp="1"/>
          </p:cNvSpPr>
          <p:nvPr>
            <p:ph type="title"/>
          </p:nvPr>
        </p:nvSpPr>
        <p:spPr>
          <a:xfrm>
            <a:off x="1068551" y="980966"/>
            <a:ext cx="4402393" cy="4234503"/>
          </a:xfrm>
        </p:spPr>
        <p:txBody>
          <a:bodyPr/>
          <a:lstStyle/>
          <a:p>
            <a:r>
              <a:rPr lang="en-US" dirty="0"/>
              <a:t>SECTION – 2 INITIALIZING THE RECOGNIZER &amp; FUNCTION TO CONVERT TEXT TO SPEECH</a:t>
            </a:r>
          </a:p>
        </p:txBody>
      </p:sp>
      <p:sp>
        <p:nvSpPr>
          <p:cNvPr id="3" name="Text Placeholder 2">
            <a:extLst>
              <a:ext uri="{FF2B5EF4-FFF2-40B4-BE49-F238E27FC236}">
                <a16:creationId xmlns:a16="http://schemas.microsoft.com/office/drawing/2014/main" id="{3171BE67-578F-4E70-90E8-BDA4531DF124}"/>
              </a:ext>
            </a:extLst>
          </p:cNvPr>
          <p:cNvSpPr>
            <a:spLocks noGrp="1"/>
          </p:cNvSpPr>
          <p:nvPr>
            <p:ph type="body" idx="1"/>
          </p:nvPr>
        </p:nvSpPr>
        <p:spPr>
          <a:xfrm>
            <a:off x="6831725" y="1405469"/>
            <a:ext cx="5360275" cy="4379310"/>
          </a:xfrm>
        </p:spPr>
        <p:txBody>
          <a:bodyPr/>
          <a:lstStyle/>
          <a:p>
            <a:r>
              <a:rPr lang="en-US" dirty="0"/>
              <a:t>r = </a:t>
            </a:r>
            <a:r>
              <a:rPr lang="en-US" dirty="0" err="1"/>
              <a:t>sr.Recognizer</a:t>
            </a:r>
            <a:r>
              <a:rPr lang="en-US" dirty="0"/>
              <a:t>() </a:t>
            </a:r>
          </a:p>
          <a:p>
            <a:r>
              <a:rPr lang="en-US" dirty="0"/>
              <a:t>def </a:t>
            </a:r>
            <a:r>
              <a:rPr lang="en-US" dirty="0" err="1"/>
              <a:t>SpeakText</a:t>
            </a:r>
            <a:r>
              <a:rPr lang="en-US" dirty="0"/>
              <a:t>(command):                   </a:t>
            </a:r>
          </a:p>
          <a:p>
            <a:r>
              <a:rPr lang="en-US" dirty="0">
                <a:solidFill>
                  <a:schemeClr val="tx1"/>
                </a:solidFill>
              </a:rPr>
              <a:t># Initialize the engine          </a:t>
            </a:r>
          </a:p>
          <a:p>
            <a:r>
              <a:rPr lang="en-US" dirty="0"/>
              <a:t>engine = pyttsx3.init('dummy')          </a:t>
            </a:r>
            <a:r>
              <a:rPr lang="en-US" dirty="0" err="1"/>
              <a:t>engine.say</a:t>
            </a:r>
            <a:r>
              <a:rPr lang="en-US" dirty="0"/>
              <a:t>(command)          </a:t>
            </a:r>
            <a:r>
              <a:rPr lang="en-US" dirty="0" err="1"/>
              <a:t>engine.runAndWait</a:t>
            </a:r>
            <a:r>
              <a:rPr lang="en-US" dirty="0"/>
              <a:t>() </a:t>
            </a:r>
          </a:p>
        </p:txBody>
      </p:sp>
      <p:sp>
        <p:nvSpPr>
          <p:cNvPr id="5" name="Subtitle 2">
            <a:extLst>
              <a:ext uri="{FF2B5EF4-FFF2-40B4-BE49-F238E27FC236}">
                <a16:creationId xmlns:a16="http://schemas.microsoft.com/office/drawing/2014/main" id="{A7B1079B-6679-4FB7-9E91-94EC1A9789AA}"/>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8</a:t>
            </a:r>
          </a:p>
        </p:txBody>
      </p:sp>
    </p:spTree>
    <p:extLst>
      <p:ext uri="{BB962C8B-B14F-4D97-AF65-F5344CB8AC3E}">
        <p14:creationId xmlns:p14="http://schemas.microsoft.com/office/powerpoint/2010/main" val="1928230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ADF6B-447F-4A4E-8D2B-5C03DEF7AD91}"/>
              </a:ext>
            </a:extLst>
          </p:cNvPr>
          <p:cNvSpPr>
            <a:spLocks noGrp="1"/>
          </p:cNvSpPr>
          <p:nvPr>
            <p:ph type="title"/>
          </p:nvPr>
        </p:nvSpPr>
        <p:spPr>
          <a:xfrm>
            <a:off x="1172471" y="1383863"/>
            <a:ext cx="4351025" cy="4628641"/>
          </a:xfrm>
        </p:spPr>
        <p:txBody>
          <a:bodyPr/>
          <a:lstStyle/>
          <a:p>
            <a:r>
              <a:rPr lang="en-US" dirty="0"/>
              <a:t>SECTION – 3</a:t>
            </a:r>
            <a:br>
              <a:rPr lang="en-US" dirty="0"/>
            </a:br>
            <a:r>
              <a:rPr lang="en-US" dirty="0"/>
              <a:t>SETTING LOOP INFINITELY FOR USER TO SPEAK &amp; AND TAKING COMMANDS FROM THE USER</a:t>
            </a:r>
            <a:br>
              <a:rPr lang="en-US" dirty="0"/>
            </a:br>
            <a:endParaRPr lang="en-US" dirty="0"/>
          </a:p>
        </p:txBody>
      </p:sp>
      <p:sp>
        <p:nvSpPr>
          <p:cNvPr id="3" name="Text Placeholder 2">
            <a:extLst>
              <a:ext uri="{FF2B5EF4-FFF2-40B4-BE49-F238E27FC236}">
                <a16:creationId xmlns:a16="http://schemas.microsoft.com/office/drawing/2014/main" id="{F9CAE6F6-7A94-4DCC-A42F-8E19CE01D21C}"/>
              </a:ext>
            </a:extLst>
          </p:cNvPr>
          <p:cNvSpPr>
            <a:spLocks noGrp="1"/>
          </p:cNvSpPr>
          <p:nvPr>
            <p:ph type="body" idx="1"/>
          </p:nvPr>
        </p:nvSpPr>
        <p:spPr>
          <a:xfrm>
            <a:off x="6490138" y="959359"/>
            <a:ext cx="5701862" cy="5276779"/>
          </a:xfrm>
        </p:spPr>
        <p:txBody>
          <a:bodyPr>
            <a:noAutofit/>
          </a:bodyPr>
          <a:lstStyle/>
          <a:p>
            <a:r>
              <a:rPr lang="en-US" sz="1400" dirty="0"/>
              <a:t>while(</a:t>
            </a:r>
            <a:r>
              <a:rPr lang="en-US" sz="1400" dirty="0" err="1"/>
              <a:t>text_length</a:t>
            </a:r>
            <a:r>
              <a:rPr lang="en-US" sz="1400" dirty="0"/>
              <a:t>&lt;80):</a:t>
            </a:r>
          </a:p>
          <a:p>
            <a:r>
              <a:rPr lang="en-US" sz="1400" dirty="0"/>
              <a:t>try:                  </a:t>
            </a:r>
          </a:p>
          <a:p>
            <a:r>
              <a:rPr lang="en-US" sz="1400" dirty="0"/>
              <a:t>engine = pyttsx3.init()                 </a:t>
            </a:r>
          </a:p>
          <a:p>
            <a:r>
              <a:rPr lang="en-US" sz="1400" dirty="0" err="1"/>
              <a:t>engine.say</a:t>
            </a:r>
            <a:r>
              <a:rPr lang="en-US" sz="1400" dirty="0"/>
              <a:t>("How can </a:t>
            </a:r>
            <a:r>
              <a:rPr lang="en-US" sz="1400" dirty="0" err="1"/>
              <a:t>i</a:t>
            </a:r>
            <a:r>
              <a:rPr lang="en-US" sz="1400" dirty="0"/>
              <a:t> help you")                </a:t>
            </a:r>
          </a:p>
          <a:p>
            <a:r>
              <a:rPr lang="en-US" sz="1400" dirty="0"/>
              <a:t> </a:t>
            </a:r>
            <a:r>
              <a:rPr lang="en-US" sz="1400" dirty="0" err="1"/>
              <a:t>engine.runAndWait</a:t>
            </a:r>
            <a:r>
              <a:rPr lang="en-US" sz="1400" dirty="0"/>
              <a:t>()                 </a:t>
            </a:r>
          </a:p>
          <a:p>
            <a:r>
              <a:rPr lang="en-US" sz="1400" dirty="0">
                <a:solidFill>
                  <a:schemeClr val="tx1"/>
                </a:solidFill>
              </a:rPr>
              <a:t># use the microphone as source for input</a:t>
            </a:r>
            <a:r>
              <a:rPr lang="en-US" sz="1400" dirty="0"/>
              <a:t>.                 </a:t>
            </a:r>
          </a:p>
          <a:p>
            <a:r>
              <a:rPr lang="en-US" sz="1400" dirty="0"/>
              <a:t>with </a:t>
            </a:r>
            <a:r>
              <a:rPr lang="en-US" sz="1400" dirty="0" err="1"/>
              <a:t>sr.Microphone</a:t>
            </a:r>
            <a:r>
              <a:rPr lang="en-US" sz="1400" dirty="0"/>
              <a:t>() as source2:                                                   </a:t>
            </a:r>
          </a:p>
          <a:p>
            <a:r>
              <a:rPr lang="en-US" sz="1400" dirty="0">
                <a:solidFill>
                  <a:schemeClr val="tx1"/>
                </a:solidFill>
              </a:rPr>
              <a:t># wait for a second to let the recognizer                          </a:t>
            </a:r>
          </a:p>
          <a:p>
            <a:r>
              <a:rPr lang="en-US" sz="1400" dirty="0">
                <a:solidFill>
                  <a:schemeClr val="tx1"/>
                </a:solidFill>
              </a:rPr>
              <a:t># adjust the energy threshold based on                          </a:t>
            </a:r>
          </a:p>
          <a:p>
            <a:r>
              <a:rPr lang="en-US" sz="1400" dirty="0">
                <a:solidFill>
                  <a:schemeClr val="tx1"/>
                </a:solidFill>
              </a:rPr>
              <a:t># the surrounding noise level                          </a:t>
            </a:r>
          </a:p>
          <a:p>
            <a:r>
              <a:rPr lang="en-US" sz="1400" dirty="0" err="1"/>
              <a:t>r.adjust_for_ambient_noise</a:t>
            </a:r>
            <a:r>
              <a:rPr lang="en-US" sz="1400" dirty="0"/>
              <a:t>(source2, duration=0.2)                                                   </a:t>
            </a:r>
          </a:p>
          <a:p>
            <a:r>
              <a:rPr lang="en-US" sz="1400" dirty="0">
                <a:solidFill>
                  <a:schemeClr val="tx1"/>
                </a:solidFill>
              </a:rPr>
              <a:t>#listens for the user's input                          </a:t>
            </a:r>
          </a:p>
          <a:p>
            <a:r>
              <a:rPr lang="en-US" sz="1400" dirty="0"/>
              <a:t>audio2 = </a:t>
            </a:r>
            <a:r>
              <a:rPr lang="en-US" sz="1400" dirty="0" err="1"/>
              <a:t>r.listen</a:t>
            </a:r>
            <a:r>
              <a:rPr lang="en-US" sz="1400" dirty="0"/>
              <a:t>(source2)                                                   </a:t>
            </a:r>
          </a:p>
          <a:p>
            <a:r>
              <a:rPr lang="en-US" sz="1400" dirty="0">
                <a:solidFill>
                  <a:schemeClr val="tx1"/>
                </a:solidFill>
              </a:rPr>
              <a:t># Using google to recognize audio                          </a:t>
            </a:r>
          </a:p>
          <a:p>
            <a:r>
              <a:rPr lang="en-US" sz="1400" dirty="0" err="1"/>
              <a:t>MyText</a:t>
            </a:r>
            <a:r>
              <a:rPr lang="en-US" sz="1400" dirty="0"/>
              <a:t> = </a:t>
            </a:r>
            <a:r>
              <a:rPr lang="en-US" sz="1400" dirty="0" err="1"/>
              <a:t>r.recognize_google</a:t>
            </a:r>
            <a:r>
              <a:rPr lang="en-US" sz="1400" dirty="0"/>
              <a:t>(audio2)                          </a:t>
            </a:r>
          </a:p>
          <a:p>
            <a:r>
              <a:rPr lang="en-US" sz="1400" dirty="0" err="1"/>
              <a:t>MyText</a:t>
            </a:r>
            <a:r>
              <a:rPr lang="en-US" sz="1400" dirty="0"/>
              <a:t> = </a:t>
            </a:r>
            <a:r>
              <a:rPr lang="en-US" sz="1400" dirty="0" err="1"/>
              <a:t>MyText.lower</a:t>
            </a:r>
            <a:r>
              <a:rPr lang="en-US" sz="1400" dirty="0"/>
              <a:t>() </a:t>
            </a:r>
          </a:p>
        </p:txBody>
      </p:sp>
      <p:sp>
        <p:nvSpPr>
          <p:cNvPr id="5" name="Subtitle 2">
            <a:extLst>
              <a:ext uri="{FF2B5EF4-FFF2-40B4-BE49-F238E27FC236}">
                <a16:creationId xmlns:a16="http://schemas.microsoft.com/office/drawing/2014/main" id="{0B9BBA65-510C-460B-B571-567B6449A121}"/>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9</a:t>
            </a:r>
          </a:p>
        </p:txBody>
      </p:sp>
    </p:spTree>
    <p:extLst>
      <p:ext uri="{BB962C8B-B14F-4D97-AF65-F5344CB8AC3E}">
        <p14:creationId xmlns:p14="http://schemas.microsoft.com/office/powerpoint/2010/main" val="4624997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Ion Boardroom</vt:lpstr>
      <vt:lpstr>PROJECT VOICE ASSISTANT</vt:lpstr>
      <vt:lpstr>WHAT IS ARTIFICIAL INTELLIGENCE (AI) ?</vt:lpstr>
      <vt:lpstr>WHAT IS MACHINE LEARNING (ML) ?</vt:lpstr>
      <vt:lpstr>WHAT IS DEEP LEARNING ?</vt:lpstr>
      <vt:lpstr>WHAT ARE AI ASSISTANTS ?</vt:lpstr>
      <vt:lpstr>WHAT IS  AUGMENTED REALITY ?</vt:lpstr>
      <vt:lpstr>SECTION - 1 IMPORTING LIBRARIES AND MODULES</vt:lpstr>
      <vt:lpstr>SECTION – 2 INITIALIZING THE RECOGNIZER &amp; FUNCTION TO CONVERT TEXT TO SPEECH</vt:lpstr>
      <vt:lpstr>SECTION – 3 SETTING LOOP INFINITELY FOR USER TO SPEAK &amp; AND TAKING COMMANDS FROM THE USER </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VOICE ASSISTANT</dc:title>
  <dc:creator>Jaspreet Singh</dc:creator>
  <cp:lastModifiedBy>Jaspreet Singh</cp:lastModifiedBy>
  <cp:revision>2</cp:revision>
  <dcterms:created xsi:type="dcterms:W3CDTF">2020-12-08T06:11:04Z</dcterms:created>
  <dcterms:modified xsi:type="dcterms:W3CDTF">2020-12-08T09:18:33Z</dcterms:modified>
</cp:coreProperties>
</file>

<file path=docProps/thumbnail.jpeg>
</file>